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98" r:id="rId6"/>
    <p:sldId id="297" r:id="rId7"/>
    <p:sldId id="264" r:id="rId8"/>
    <p:sldId id="292" r:id="rId9"/>
    <p:sldId id="296" r:id="rId10"/>
    <p:sldId id="299" r:id="rId11"/>
    <p:sldId id="265" r:id="rId12"/>
    <p:sldId id="276" r:id="rId13"/>
    <p:sldId id="28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orient="horz" pos="561">
          <p15:clr>
            <a:srgbClr val="A4A3A4"/>
          </p15:clr>
        </p15:guide>
        <p15:guide id="4" orient="horz" pos="691">
          <p15:clr>
            <a:srgbClr val="A4A3A4"/>
          </p15:clr>
        </p15:guide>
        <p15:guide id="5" orient="horz" pos="4017">
          <p15:clr>
            <a:srgbClr val="A4A3A4"/>
          </p15:clr>
        </p15:guide>
        <p15:guide id="6" orient="horz" pos="3888">
          <p15:clr>
            <a:srgbClr val="A4A3A4"/>
          </p15:clr>
        </p15:guide>
        <p15:guide id="7" pos="230">
          <p15:clr>
            <a:srgbClr val="A4A3A4"/>
          </p15:clr>
        </p15:guide>
        <p15:guide id="8" pos="74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宝" initials="杨" lastIdx="1" clrIdx="0">
    <p:extLst>
      <p:ext uri="{19B8F6BF-5375-455C-9EA6-DF929625EA0E}">
        <p15:presenceInfo xmlns:p15="http://schemas.microsoft.com/office/powerpoint/2012/main" userId="58aec7497200ee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6" autoAdjust="0"/>
    <p:restoredTop sz="94618" autoAdjust="0"/>
  </p:normalViewPr>
  <p:slideViewPr>
    <p:cSldViewPr snapToGrid="0" showGuides="1">
      <p:cViewPr varScale="1">
        <p:scale>
          <a:sx n="67" d="100"/>
          <a:sy n="67" d="100"/>
        </p:scale>
        <p:origin x="53" y="91"/>
      </p:cViewPr>
      <p:guideLst>
        <p:guide orient="horz" pos="129"/>
        <p:guide orient="horz" pos="4190"/>
        <p:guide orient="horz" pos="561"/>
        <p:guide orient="horz" pos="691"/>
        <p:guide orient="horz" pos="4017"/>
        <p:guide orient="horz" pos="3888"/>
        <p:guide pos="230"/>
        <p:guide pos="74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18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96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9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1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8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2020/12/18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2" y="776798"/>
            <a:ext cx="5070060" cy="545449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TextBox 13"/>
          <p:cNvSpPr txBox="1"/>
          <p:nvPr/>
        </p:nvSpPr>
        <p:spPr>
          <a:xfrm>
            <a:off x="4511305" y="2050901"/>
            <a:ext cx="8323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Task9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项目期末汇报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61654" y="3173880"/>
            <a:ext cx="5863771" cy="57767"/>
            <a:chOff x="5280505" y="3963496"/>
            <a:chExt cx="5863771" cy="57767"/>
          </a:xfrm>
          <a:solidFill>
            <a:schemeClr val="tx1"/>
          </a:solidFill>
        </p:grpSpPr>
        <p:sp>
          <p:nvSpPr>
            <p:cNvPr id="6" name="任意多边形 16"/>
            <p:cNvSpPr/>
            <p:nvPr/>
          </p:nvSpPr>
          <p:spPr>
            <a:xfrm>
              <a:off x="5280505" y="3992380"/>
              <a:ext cx="5863771" cy="0"/>
            </a:xfrm>
            <a:custGeom>
              <a:avLst/>
              <a:gdLst>
                <a:gd name="connsiteX0" fmla="*/ 0 w 5863771"/>
                <a:gd name="connsiteY0" fmla="*/ 0 h 0"/>
                <a:gd name="connsiteX1" fmla="*/ 58057 w 5863771"/>
                <a:gd name="connsiteY1" fmla="*/ 0 h 0"/>
                <a:gd name="connsiteX2" fmla="*/ 5863771 w 5863771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3771">
                  <a:moveTo>
                    <a:pt x="0" y="0"/>
                  </a:moveTo>
                  <a:lnTo>
                    <a:pt x="58057" y="0"/>
                  </a:lnTo>
                  <a:lnTo>
                    <a:pt x="5863771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17"/>
            <p:cNvSpPr/>
            <p:nvPr/>
          </p:nvSpPr>
          <p:spPr>
            <a:xfrm>
              <a:off x="7456740" y="3963496"/>
              <a:ext cx="1511300" cy="57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114580" y="345141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第二小组：杨宝旭、罗迪</a:t>
            </a: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7782456" y="4205439"/>
            <a:ext cx="412709" cy="333006"/>
            <a:chOff x="0" y="0"/>
            <a:chExt cx="1088225" cy="869861"/>
          </a:xfrm>
          <a:solidFill>
            <a:schemeClr val="tx1"/>
          </a:solidFill>
        </p:grpSpPr>
        <p:sp>
          <p:nvSpPr>
            <p:cNvPr id="10" name="Freeform 17"/>
            <p:cNvSpPr>
              <a:spLocks noEditPoints="1" noChangeArrowheads="1"/>
            </p:cNvSpPr>
            <p:nvPr/>
          </p:nvSpPr>
          <p:spPr bwMode="auto">
            <a:xfrm>
              <a:off x="0" y="237562"/>
              <a:ext cx="824268" cy="632299"/>
            </a:xfrm>
            <a:custGeom>
              <a:avLst/>
              <a:gdLst>
                <a:gd name="T0" fmla="*/ 274 w 291"/>
                <a:gd name="T1" fmla="*/ 0 h 223"/>
                <a:gd name="T2" fmla="*/ 17 w 291"/>
                <a:gd name="T3" fmla="*/ 0 h 223"/>
                <a:gd name="T4" fmla="*/ 0 w 291"/>
                <a:gd name="T5" fmla="*/ 16 h 223"/>
                <a:gd name="T6" fmla="*/ 0 w 291"/>
                <a:gd name="T7" fmla="*/ 207 h 223"/>
                <a:gd name="T8" fmla="*/ 17 w 291"/>
                <a:gd name="T9" fmla="*/ 223 h 223"/>
                <a:gd name="T10" fmla="*/ 274 w 291"/>
                <a:gd name="T11" fmla="*/ 223 h 223"/>
                <a:gd name="T12" fmla="*/ 291 w 291"/>
                <a:gd name="T13" fmla="*/ 207 h 223"/>
                <a:gd name="T14" fmla="*/ 291 w 291"/>
                <a:gd name="T15" fmla="*/ 16 h 223"/>
                <a:gd name="T16" fmla="*/ 274 w 291"/>
                <a:gd name="T17" fmla="*/ 0 h 223"/>
                <a:gd name="T18" fmla="*/ 270 w 291"/>
                <a:gd name="T19" fmla="*/ 193 h 223"/>
                <a:gd name="T20" fmla="*/ 256 w 291"/>
                <a:gd name="T21" fmla="*/ 207 h 223"/>
                <a:gd name="T22" fmla="*/ 35 w 291"/>
                <a:gd name="T23" fmla="*/ 207 h 223"/>
                <a:gd name="T24" fmla="*/ 21 w 291"/>
                <a:gd name="T25" fmla="*/ 193 h 223"/>
                <a:gd name="T26" fmla="*/ 21 w 291"/>
                <a:gd name="T27" fmla="*/ 30 h 223"/>
                <a:gd name="T28" fmla="*/ 35 w 291"/>
                <a:gd name="T29" fmla="*/ 16 h 223"/>
                <a:gd name="T30" fmla="*/ 256 w 291"/>
                <a:gd name="T31" fmla="*/ 16 h 223"/>
                <a:gd name="T32" fmla="*/ 270 w 291"/>
                <a:gd name="T33" fmla="*/ 30 h 223"/>
                <a:gd name="T34" fmla="*/ 270 w 291"/>
                <a:gd name="T35" fmla="*/ 193 h 2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1"/>
                <a:gd name="T55" fmla="*/ 0 h 223"/>
                <a:gd name="T56" fmla="*/ 291 w 291"/>
                <a:gd name="T57" fmla="*/ 223 h 2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1" h="223">
                  <a:moveTo>
                    <a:pt x="27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8" y="223"/>
                    <a:pt x="17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1" y="215"/>
                    <a:pt x="291" y="207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7"/>
                    <a:pt x="283" y="0"/>
                    <a:pt x="274" y="0"/>
                  </a:cubicBezTo>
                  <a:moveTo>
                    <a:pt x="270" y="193"/>
                  </a:moveTo>
                  <a:cubicBezTo>
                    <a:pt x="270" y="201"/>
                    <a:pt x="264" y="207"/>
                    <a:pt x="256" y="207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27" y="207"/>
                    <a:pt x="21" y="201"/>
                    <a:pt x="21" y="19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2"/>
                    <a:pt x="27" y="16"/>
                    <a:pt x="35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4" y="16"/>
                    <a:pt x="270" y="22"/>
                    <a:pt x="270" y="30"/>
                  </a:cubicBezTo>
                  <a:lnTo>
                    <a:pt x="270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1" name="Freeform 18"/>
            <p:cNvSpPr>
              <a:spLocks noChangeArrowheads="1"/>
            </p:cNvSpPr>
            <p:nvPr/>
          </p:nvSpPr>
          <p:spPr bwMode="auto">
            <a:xfrm>
              <a:off x="137978" y="110382"/>
              <a:ext cx="821868" cy="632299"/>
            </a:xfrm>
            <a:custGeom>
              <a:avLst/>
              <a:gdLst>
                <a:gd name="T0" fmla="*/ 274 w 290"/>
                <a:gd name="T1" fmla="*/ 0 h 223"/>
                <a:gd name="T2" fmla="*/ 16 w 290"/>
                <a:gd name="T3" fmla="*/ 0 h 223"/>
                <a:gd name="T4" fmla="*/ 0 w 290"/>
                <a:gd name="T5" fmla="*/ 16 h 223"/>
                <a:gd name="T6" fmla="*/ 0 w 290"/>
                <a:gd name="T7" fmla="*/ 25 h 223"/>
                <a:gd name="T8" fmla="*/ 249 w 290"/>
                <a:gd name="T9" fmla="*/ 25 h 223"/>
                <a:gd name="T10" fmla="*/ 265 w 290"/>
                <a:gd name="T11" fmla="*/ 42 h 223"/>
                <a:gd name="T12" fmla="*/ 265 w 290"/>
                <a:gd name="T13" fmla="*/ 223 h 223"/>
                <a:gd name="T14" fmla="*/ 274 w 290"/>
                <a:gd name="T15" fmla="*/ 223 h 223"/>
                <a:gd name="T16" fmla="*/ 290 w 290"/>
                <a:gd name="T17" fmla="*/ 207 h 223"/>
                <a:gd name="T18" fmla="*/ 290 w 290"/>
                <a:gd name="T19" fmla="*/ 16 h 223"/>
                <a:gd name="T20" fmla="*/ 274 w 290"/>
                <a:gd name="T21" fmla="*/ 0 h 2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3"/>
                <a:gd name="T35" fmla="*/ 290 w 290"/>
                <a:gd name="T36" fmla="*/ 223 h 2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3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3"/>
                    <a:pt x="265" y="42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0" y="216"/>
                    <a:pt x="290" y="207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Freeform 19"/>
            <p:cNvSpPr>
              <a:spLocks noChangeArrowheads="1"/>
            </p:cNvSpPr>
            <p:nvPr/>
          </p:nvSpPr>
          <p:spPr bwMode="auto">
            <a:xfrm>
              <a:off x="266357" y="0"/>
              <a:ext cx="821868" cy="628699"/>
            </a:xfrm>
            <a:custGeom>
              <a:avLst/>
              <a:gdLst>
                <a:gd name="T0" fmla="*/ 274 w 290"/>
                <a:gd name="T1" fmla="*/ 0 h 222"/>
                <a:gd name="T2" fmla="*/ 16 w 290"/>
                <a:gd name="T3" fmla="*/ 0 h 222"/>
                <a:gd name="T4" fmla="*/ 0 w 290"/>
                <a:gd name="T5" fmla="*/ 16 h 222"/>
                <a:gd name="T6" fmla="*/ 0 w 290"/>
                <a:gd name="T7" fmla="*/ 25 h 222"/>
                <a:gd name="T8" fmla="*/ 249 w 290"/>
                <a:gd name="T9" fmla="*/ 25 h 222"/>
                <a:gd name="T10" fmla="*/ 265 w 290"/>
                <a:gd name="T11" fmla="*/ 41 h 222"/>
                <a:gd name="T12" fmla="*/ 265 w 290"/>
                <a:gd name="T13" fmla="*/ 222 h 222"/>
                <a:gd name="T14" fmla="*/ 274 w 290"/>
                <a:gd name="T15" fmla="*/ 222 h 222"/>
                <a:gd name="T16" fmla="*/ 290 w 290"/>
                <a:gd name="T17" fmla="*/ 206 h 222"/>
                <a:gd name="T18" fmla="*/ 290 w 290"/>
                <a:gd name="T19" fmla="*/ 16 h 222"/>
                <a:gd name="T20" fmla="*/ 274 w 290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2"/>
                <a:gd name="T35" fmla="*/ 290 w 290"/>
                <a:gd name="T36" fmla="*/ 222 h 2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2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2"/>
                    <a:pt x="265" y="41"/>
                  </a:cubicBezTo>
                  <a:cubicBezTo>
                    <a:pt x="265" y="222"/>
                    <a:pt x="265" y="222"/>
                    <a:pt x="265" y="222"/>
                  </a:cubicBezTo>
                  <a:cubicBezTo>
                    <a:pt x="274" y="222"/>
                    <a:pt x="274" y="222"/>
                    <a:pt x="274" y="222"/>
                  </a:cubicBezTo>
                  <a:cubicBezTo>
                    <a:pt x="283" y="222"/>
                    <a:pt x="290" y="215"/>
                    <a:pt x="290" y="206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Freeform 20"/>
            <p:cNvSpPr>
              <a:spLocks noChangeArrowheads="1"/>
            </p:cNvSpPr>
            <p:nvPr/>
          </p:nvSpPr>
          <p:spPr bwMode="auto">
            <a:xfrm>
              <a:off x="110382" y="422332"/>
              <a:ext cx="569909" cy="353943"/>
            </a:xfrm>
            <a:custGeom>
              <a:avLst/>
              <a:gdLst>
                <a:gd name="T0" fmla="*/ 71 w 201"/>
                <a:gd name="T1" fmla="*/ 5 h 125"/>
                <a:gd name="T2" fmla="*/ 11 w 201"/>
                <a:gd name="T3" fmla="*/ 109 h 125"/>
                <a:gd name="T4" fmla="*/ 11 w 201"/>
                <a:gd name="T5" fmla="*/ 124 h 125"/>
                <a:gd name="T6" fmla="*/ 192 w 201"/>
                <a:gd name="T7" fmla="*/ 124 h 125"/>
                <a:gd name="T8" fmla="*/ 192 w 201"/>
                <a:gd name="T9" fmla="*/ 108 h 125"/>
                <a:gd name="T10" fmla="*/ 151 w 201"/>
                <a:gd name="T11" fmla="*/ 47 h 125"/>
                <a:gd name="T12" fmla="*/ 117 w 201"/>
                <a:gd name="T13" fmla="*/ 86 h 125"/>
                <a:gd name="T14" fmla="*/ 110 w 201"/>
                <a:gd name="T15" fmla="*/ 81 h 125"/>
                <a:gd name="T16" fmla="*/ 122 w 201"/>
                <a:gd name="T17" fmla="*/ 65 h 125"/>
                <a:gd name="T18" fmla="*/ 81 w 201"/>
                <a:gd name="T19" fmla="*/ 5 h 125"/>
                <a:gd name="T20" fmla="*/ 71 w 201"/>
                <a:gd name="T21" fmla="*/ 5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25"/>
                <a:gd name="T35" fmla="*/ 201 w 201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25">
                  <a:moveTo>
                    <a:pt x="71" y="5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1" y="109"/>
                    <a:pt x="0" y="124"/>
                    <a:pt x="11" y="124"/>
                  </a:cubicBezTo>
                  <a:cubicBezTo>
                    <a:pt x="25" y="125"/>
                    <a:pt x="192" y="124"/>
                    <a:pt x="192" y="124"/>
                  </a:cubicBezTo>
                  <a:cubicBezTo>
                    <a:pt x="192" y="124"/>
                    <a:pt x="201" y="121"/>
                    <a:pt x="192" y="108"/>
                  </a:cubicBezTo>
                  <a:cubicBezTo>
                    <a:pt x="182" y="94"/>
                    <a:pt x="158" y="46"/>
                    <a:pt x="151" y="47"/>
                  </a:cubicBezTo>
                  <a:cubicBezTo>
                    <a:pt x="144" y="47"/>
                    <a:pt x="120" y="83"/>
                    <a:pt x="117" y="86"/>
                  </a:cubicBezTo>
                  <a:cubicBezTo>
                    <a:pt x="115" y="89"/>
                    <a:pt x="108" y="84"/>
                    <a:pt x="110" y="81"/>
                  </a:cubicBezTo>
                  <a:cubicBezTo>
                    <a:pt x="116" y="74"/>
                    <a:pt x="122" y="65"/>
                    <a:pt x="122" y="65"/>
                  </a:cubicBezTo>
                  <a:cubicBezTo>
                    <a:pt x="122" y="65"/>
                    <a:pt x="84" y="9"/>
                    <a:pt x="81" y="5"/>
                  </a:cubicBezTo>
                  <a:cubicBezTo>
                    <a:pt x="78" y="0"/>
                    <a:pt x="73" y="1"/>
                    <a:pt x="7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63909" y="331147"/>
              <a:ext cx="101984" cy="995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9791433" y="4205439"/>
            <a:ext cx="329894" cy="333006"/>
            <a:chOff x="0" y="0"/>
            <a:chExt cx="881859" cy="881859"/>
          </a:xfrm>
          <a:solidFill>
            <a:schemeClr val="tx1"/>
          </a:solidFill>
        </p:grpSpPr>
        <p:sp>
          <p:nvSpPr>
            <p:cNvPr id="16" name="Freeform 22"/>
            <p:cNvSpPr>
              <a:spLocks noEditPoints="1" noChangeArrowheads="1"/>
            </p:cNvSpPr>
            <p:nvPr/>
          </p:nvSpPr>
          <p:spPr bwMode="auto">
            <a:xfrm>
              <a:off x="0" y="0"/>
              <a:ext cx="881859" cy="881859"/>
            </a:xfrm>
            <a:custGeom>
              <a:avLst/>
              <a:gdLst>
                <a:gd name="T0" fmla="*/ 155 w 311"/>
                <a:gd name="T1" fmla="*/ 0 h 311"/>
                <a:gd name="T2" fmla="*/ 0 w 311"/>
                <a:gd name="T3" fmla="*/ 155 h 311"/>
                <a:gd name="T4" fmla="*/ 155 w 311"/>
                <a:gd name="T5" fmla="*/ 311 h 311"/>
                <a:gd name="T6" fmla="*/ 311 w 311"/>
                <a:gd name="T7" fmla="*/ 155 h 311"/>
                <a:gd name="T8" fmla="*/ 155 w 311"/>
                <a:gd name="T9" fmla="*/ 0 h 311"/>
                <a:gd name="T10" fmla="*/ 155 w 311"/>
                <a:gd name="T11" fmla="*/ 289 h 311"/>
                <a:gd name="T12" fmla="*/ 21 w 311"/>
                <a:gd name="T13" fmla="*/ 155 h 311"/>
                <a:gd name="T14" fmla="*/ 155 w 311"/>
                <a:gd name="T15" fmla="*/ 21 h 311"/>
                <a:gd name="T16" fmla="*/ 289 w 311"/>
                <a:gd name="T17" fmla="*/ 155 h 311"/>
                <a:gd name="T18" fmla="*/ 155 w 311"/>
                <a:gd name="T19" fmla="*/ 289 h 3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1"/>
                <a:gd name="T31" fmla="*/ 0 h 311"/>
                <a:gd name="T32" fmla="*/ 311 w 311"/>
                <a:gd name="T33" fmla="*/ 311 h 3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1" h="311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1"/>
                    <a:pt x="70" y="311"/>
                    <a:pt x="155" y="311"/>
                  </a:cubicBezTo>
                  <a:cubicBezTo>
                    <a:pt x="241" y="311"/>
                    <a:pt x="311" y="241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moveTo>
                    <a:pt x="155" y="289"/>
                  </a:moveTo>
                  <a:cubicBezTo>
                    <a:pt x="81" y="289"/>
                    <a:pt x="21" y="229"/>
                    <a:pt x="21" y="155"/>
                  </a:cubicBezTo>
                  <a:cubicBezTo>
                    <a:pt x="21" y="81"/>
                    <a:pt x="81" y="21"/>
                    <a:pt x="155" y="21"/>
                  </a:cubicBezTo>
                  <a:cubicBezTo>
                    <a:pt x="229" y="21"/>
                    <a:pt x="289" y="81"/>
                    <a:pt x="289" y="155"/>
                  </a:cubicBezTo>
                  <a:cubicBezTo>
                    <a:pt x="289" y="229"/>
                    <a:pt x="229" y="289"/>
                    <a:pt x="155" y="2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Freeform 23"/>
            <p:cNvSpPr>
              <a:spLocks noChangeArrowheads="1"/>
            </p:cNvSpPr>
            <p:nvPr/>
          </p:nvSpPr>
          <p:spPr bwMode="auto">
            <a:xfrm>
              <a:off x="235162" y="70789"/>
              <a:ext cx="430731" cy="428331"/>
            </a:xfrm>
            <a:custGeom>
              <a:avLst/>
              <a:gdLst>
                <a:gd name="T0" fmla="*/ 145 w 152"/>
                <a:gd name="T1" fmla="*/ 53 h 151"/>
                <a:gd name="T2" fmla="*/ 144 w 152"/>
                <a:gd name="T3" fmla="*/ 52 h 151"/>
                <a:gd name="T4" fmla="*/ 125 w 152"/>
                <a:gd name="T5" fmla="*/ 52 h 151"/>
                <a:gd name="T6" fmla="*/ 77 w 152"/>
                <a:gd name="T7" fmla="*/ 106 h 151"/>
                <a:gd name="T8" fmla="*/ 31 w 152"/>
                <a:gd name="T9" fmla="*/ 12 h 151"/>
                <a:gd name="T10" fmla="*/ 11 w 152"/>
                <a:gd name="T11" fmla="*/ 4 h 151"/>
                <a:gd name="T12" fmla="*/ 10 w 152"/>
                <a:gd name="T13" fmla="*/ 4 h 151"/>
                <a:gd name="T14" fmla="*/ 4 w 152"/>
                <a:gd name="T15" fmla="*/ 25 h 151"/>
                <a:gd name="T16" fmla="*/ 60 w 152"/>
                <a:gd name="T17" fmla="*/ 140 h 151"/>
                <a:gd name="T18" fmla="*/ 79 w 152"/>
                <a:gd name="T19" fmla="*/ 148 h 151"/>
                <a:gd name="T20" fmla="*/ 79 w 152"/>
                <a:gd name="T21" fmla="*/ 148 h 151"/>
                <a:gd name="T22" fmla="*/ 80 w 152"/>
                <a:gd name="T23" fmla="*/ 148 h 151"/>
                <a:gd name="T24" fmla="*/ 81 w 152"/>
                <a:gd name="T25" fmla="*/ 147 h 151"/>
                <a:gd name="T26" fmla="*/ 87 w 152"/>
                <a:gd name="T27" fmla="*/ 141 h 151"/>
                <a:gd name="T28" fmla="*/ 148 w 152"/>
                <a:gd name="T29" fmla="*/ 72 h 151"/>
                <a:gd name="T30" fmla="*/ 145 w 152"/>
                <a:gd name="T31" fmla="*/ 53 h 1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1"/>
                <a:gd name="T50" fmla="*/ 152 w 152"/>
                <a:gd name="T51" fmla="*/ 151 h 1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1">
                  <a:moveTo>
                    <a:pt x="145" y="53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8" y="47"/>
                    <a:pt x="129" y="47"/>
                    <a:pt x="125" y="52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7" y="4"/>
                    <a:pt x="18" y="0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0" y="17"/>
                    <a:pt x="4" y="25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3" y="148"/>
                    <a:pt x="72" y="151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80" y="148"/>
                    <a:pt x="80" y="14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4" y="146"/>
                    <a:pt x="86" y="144"/>
                    <a:pt x="87" y="14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2" y="67"/>
                    <a:pt x="151" y="59"/>
                    <a:pt x="145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8473972" y="4205439"/>
            <a:ext cx="397959" cy="333006"/>
            <a:chOff x="0" y="0"/>
            <a:chExt cx="961046" cy="796672"/>
          </a:xfrm>
          <a:solidFill>
            <a:schemeClr val="tx1"/>
          </a:solidFill>
        </p:grpSpPr>
        <p:sp>
          <p:nvSpPr>
            <p:cNvPr id="19" name="Freeform 24"/>
            <p:cNvSpPr>
              <a:spLocks noEditPoints="1" noChangeArrowheads="1"/>
            </p:cNvSpPr>
            <p:nvPr/>
          </p:nvSpPr>
          <p:spPr bwMode="auto">
            <a:xfrm>
              <a:off x="0" y="0"/>
              <a:ext cx="961046" cy="796672"/>
            </a:xfrm>
            <a:custGeom>
              <a:avLst/>
              <a:gdLst>
                <a:gd name="T0" fmla="*/ 321 w 339"/>
                <a:gd name="T1" fmla="*/ 0 h 281"/>
                <a:gd name="T2" fmla="*/ 18 w 339"/>
                <a:gd name="T3" fmla="*/ 0 h 281"/>
                <a:gd name="T4" fmla="*/ 0 w 339"/>
                <a:gd name="T5" fmla="*/ 18 h 281"/>
                <a:gd name="T6" fmla="*/ 0 w 339"/>
                <a:gd name="T7" fmla="*/ 263 h 281"/>
                <a:gd name="T8" fmla="*/ 18 w 339"/>
                <a:gd name="T9" fmla="*/ 281 h 281"/>
                <a:gd name="T10" fmla="*/ 321 w 339"/>
                <a:gd name="T11" fmla="*/ 281 h 281"/>
                <a:gd name="T12" fmla="*/ 339 w 339"/>
                <a:gd name="T13" fmla="*/ 263 h 281"/>
                <a:gd name="T14" fmla="*/ 339 w 339"/>
                <a:gd name="T15" fmla="*/ 18 h 281"/>
                <a:gd name="T16" fmla="*/ 321 w 339"/>
                <a:gd name="T17" fmla="*/ 0 h 281"/>
                <a:gd name="T18" fmla="*/ 316 w 339"/>
                <a:gd name="T19" fmla="*/ 246 h 281"/>
                <a:gd name="T20" fmla="*/ 301 w 339"/>
                <a:gd name="T21" fmla="*/ 262 h 281"/>
                <a:gd name="T22" fmla="*/ 38 w 339"/>
                <a:gd name="T23" fmla="*/ 262 h 281"/>
                <a:gd name="T24" fmla="*/ 23 w 339"/>
                <a:gd name="T25" fmla="*/ 246 h 281"/>
                <a:gd name="T26" fmla="*/ 23 w 339"/>
                <a:gd name="T27" fmla="*/ 35 h 281"/>
                <a:gd name="T28" fmla="*/ 38 w 339"/>
                <a:gd name="T29" fmla="*/ 19 h 281"/>
                <a:gd name="T30" fmla="*/ 301 w 339"/>
                <a:gd name="T31" fmla="*/ 19 h 281"/>
                <a:gd name="T32" fmla="*/ 316 w 339"/>
                <a:gd name="T33" fmla="*/ 35 h 281"/>
                <a:gd name="T34" fmla="*/ 316 w 339"/>
                <a:gd name="T35" fmla="*/ 246 h 2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39"/>
                <a:gd name="T55" fmla="*/ 0 h 281"/>
                <a:gd name="T56" fmla="*/ 339 w 339"/>
                <a:gd name="T57" fmla="*/ 281 h 2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39" h="281">
                  <a:moveTo>
                    <a:pt x="3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3"/>
                    <a:pt x="8" y="281"/>
                    <a:pt x="18" y="281"/>
                  </a:cubicBezTo>
                  <a:cubicBezTo>
                    <a:pt x="321" y="281"/>
                    <a:pt x="321" y="281"/>
                    <a:pt x="321" y="281"/>
                  </a:cubicBezTo>
                  <a:cubicBezTo>
                    <a:pt x="331" y="281"/>
                    <a:pt x="339" y="273"/>
                    <a:pt x="339" y="263"/>
                  </a:cubicBezTo>
                  <a:cubicBezTo>
                    <a:pt x="339" y="18"/>
                    <a:pt x="339" y="18"/>
                    <a:pt x="339" y="18"/>
                  </a:cubicBezTo>
                  <a:cubicBezTo>
                    <a:pt x="339" y="8"/>
                    <a:pt x="331" y="0"/>
                    <a:pt x="321" y="0"/>
                  </a:cubicBezTo>
                  <a:moveTo>
                    <a:pt x="316" y="246"/>
                  </a:moveTo>
                  <a:cubicBezTo>
                    <a:pt x="316" y="255"/>
                    <a:pt x="309" y="262"/>
                    <a:pt x="301" y="262"/>
                  </a:cubicBezTo>
                  <a:cubicBezTo>
                    <a:pt x="38" y="262"/>
                    <a:pt x="38" y="262"/>
                    <a:pt x="38" y="262"/>
                  </a:cubicBezTo>
                  <a:cubicBezTo>
                    <a:pt x="30" y="262"/>
                    <a:pt x="23" y="255"/>
                    <a:pt x="23" y="24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6"/>
                    <a:pt x="30" y="19"/>
                    <a:pt x="38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9" y="19"/>
                    <a:pt x="316" y="26"/>
                    <a:pt x="316" y="35"/>
                  </a:cubicBezTo>
                  <a:lnTo>
                    <a:pt x="316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176371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1" name="Freeform 26"/>
            <p:cNvSpPr>
              <a:spLocks noChangeArrowheads="1"/>
            </p:cNvSpPr>
            <p:nvPr/>
          </p:nvSpPr>
          <p:spPr bwMode="auto">
            <a:xfrm>
              <a:off x="176371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2" name="Freeform 27"/>
            <p:cNvSpPr>
              <a:spLocks noChangeArrowheads="1"/>
            </p:cNvSpPr>
            <p:nvPr/>
          </p:nvSpPr>
          <p:spPr bwMode="auto">
            <a:xfrm>
              <a:off x="346744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3" name="Freeform 28"/>
            <p:cNvSpPr>
              <a:spLocks noChangeArrowheads="1"/>
            </p:cNvSpPr>
            <p:nvPr/>
          </p:nvSpPr>
          <p:spPr bwMode="auto">
            <a:xfrm>
              <a:off x="346744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4" name="Freeform 29"/>
            <p:cNvSpPr>
              <a:spLocks noChangeArrowheads="1"/>
            </p:cNvSpPr>
            <p:nvPr/>
          </p:nvSpPr>
          <p:spPr bwMode="auto">
            <a:xfrm>
              <a:off x="346744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5" name="Freeform 30"/>
            <p:cNvSpPr>
              <a:spLocks noChangeArrowheads="1"/>
            </p:cNvSpPr>
            <p:nvPr/>
          </p:nvSpPr>
          <p:spPr bwMode="auto">
            <a:xfrm>
              <a:off x="519516" y="116382"/>
              <a:ext cx="83987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" name="Freeform 31"/>
            <p:cNvSpPr>
              <a:spLocks noChangeArrowheads="1"/>
            </p:cNvSpPr>
            <p:nvPr/>
          </p:nvSpPr>
          <p:spPr bwMode="auto">
            <a:xfrm>
              <a:off x="519516" y="274756"/>
              <a:ext cx="83987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7" name="Freeform 32"/>
            <p:cNvSpPr>
              <a:spLocks noChangeArrowheads="1"/>
            </p:cNvSpPr>
            <p:nvPr/>
          </p:nvSpPr>
          <p:spPr bwMode="auto">
            <a:xfrm>
              <a:off x="688689" y="116382"/>
              <a:ext cx="85186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" name="Freeform 33"/>
            <p:cNvSpPr>
              <a:spLocks noChangeArrowheads="1"/>
            </p:cNvSpPr>
            <p:nvPr/>
          </p:nvSpPr>
          <p:spPr bwMode="auto">
            <a:xfrm>
              <a:off x="688689" y="274756"/>
              <a:ext cx="85186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9" name="Freeform 34"/>
            <p:cNvSpPr>
              <a:spLocks noChangeArrowheads="1"/>
            </p:cNvSpPr>
            <p:nvPr/>
          </p:nvSpPr>
          <p:spPr bwMode="auto">
            <a:xfrm>
              <a:off x="176371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30" name="Freeform 84"/>
          <p:cNvSpPr>
            <a:spLocks noChangeAspect="1" noEditPoints="1" noChangeArrowheads="1"/>
          </p:cNvSpPr>
          <p:nvPr/>
        </p:nvSpPr>
        <p:spPr bwMode="auto">
          <a:xfrm>
            <a:off x="7169827" y="4205438"/>
            <a:ext cx="333822" cy="333006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Freeform 9"/>
          <p:cNvSpPr>
            <a:spLocks noChangeAspect="1" noEditPoints="1" noChangeArrowheads="1"/>
          </p:cNvSpPr>
          <p:nvPr/>
        </p:nvSpPr>
        <p:spPr bwMode="auto">
          <a:xfrm>
            <a:off x="9150738" y="4205437"/>
            <a:ext cx="361886" cy="333007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2" name="TextBox 84"/>
          <p:cNvSpPr txBox="1"/>
          <p:nvPr/>
        </p:nvSpPr>
        <p:spPr>
          <a:xfrm>
            <a:off x="6908794" y="4881983"/>
            <a:ext cx="372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汇报人：杨宝旭      日期：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33" name="开心到停不下来的歌 You Don't Know Me (feat. Brodie Barclay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2075" y="-1358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4" grpId="0"/>
      <p:bldP spid="8" grpId="0" build="p"/>
      <p:bldP spid="30" grpId="0" animBg="1"/>
      <p:bldP spid="31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-7146"/>
            <a:ext cx="80122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作诗部分效果展示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21B5E1-9CC4-4DAA-947A-A16B22D0B4F4}"/>
              </a:ext>
            </a:extLst>
          </p:cNvPr>
          <p:cNvSpPr txBox="1"/>
          <p:nvPr/>
        </p:nvSpPr>
        <p:spPr>
          <a:xfrm>
            <a:off x="486884" y="756795"/>
            <a:ext cx="7085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2">
                    <a:lumMod val="100000"/>
                  </a:schemeClr>
                </a:solidFill>
              </a:rPr>
              <a:t>提取出关键词（其实预测出来的有效信息基本就只是关键词了）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CEF5DA-5791-4954-9F43-9837369954CD}"/>
              </a:ext>
            </a:extLst>
          </p:cNvPr>
          <p:cNvSpPr txBox="1"/>
          <p:nvPr/>
        </p:nvSpPr>
        <p:spPr>
          <a:xfrm>
            <a:off x="486884" y="2442057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预测流程示例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71FB7B-A4D1-44FE-8AC5-34C6EAB1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5" y="1257558"/>
            <a:ext cx="55626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576A38-6867-4BD3-B205-3D95A0BF8EC8}"/>
              </a:ext>
            </a:extLst>
          </p:cNvPr>
          <p:cNvSpPr txBox="1"/>
          <p:nvPr/>
        </p:nvSpPr>
        <p:spPr>
          <a:xfrm>
            <a:off x="486884" y="1893309"/>
            <a:ext cx="7085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chemeClr val="accent2">
                    <a:lumMod val="100000"/>
                  </a:schemeClr>
                </a:solidFill>
              </a:rPr>
              <a:t>Random.shuffle</a:t>
            </a:r>
            <a:r>
              <a:rPr lang="zh-CN" altLang="en-US" sz="1800" b="1" dirty="0">
                <a:solidFill>
                  <a:schemeClr val="accent2">
                    <a:lumMod val="100000"/>
                  </a:schemeClr>
                </a:solidFill>
              </a:rPr>
              <a:t>随机插入初始句子，或按顺序、词性等插入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766F8-ABD3-475B-84B9-3515FB5D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21" y="3068788"/>
            <a:ext cx="2714625" cy="3105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9CEA8C-192A-4ECB-A598-66356BEE8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4" y="2990805"/>
            <a:ext cx="4381500" cy="33242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9A5DDD-9758-43D8-A1CB-E08D567AC414}"/>
              </a:ext>
            </a:extLst>
          </p:cNvPr>
          <p:cNvSpPr txBox="1"/>
          <p:nvPr/>
        </p:nvSpPr>
        <p:spPr>
          <a:xfrm>
            <a:off x="8092440" y="1339311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一个基于</a:t>
            </a:r>
            <a:r>
              <a:rPr lang="en-US" altLang="zh-CN" b="1" dirty="0" err="1">
                <a:solidFill>
                  <a:schemeClr val="accent2">
                    <a:lumMod val="100000"/>
                  </a:schemeClr>
                </a:solidFill>
              </a:rPr>
              <a:t>beamsearch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的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韵脚奖惩搜索机制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1800" b="1" dirty="0">
                <a:solidFill>
                  <a:schemeClr val="accent2">
                    <a:lumMod val="100000"/>
                  </a:schemeClr>
                </a:solidFill>
              </a:rPr>
              <a:t>但是似乎是因为和我的数据集不太匹配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作用不大，而且会导致一些奇怪的结果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1800" b="1" dirty="0">
                <a:solidFill>
                  <a:schemeClr val="accent2">
                    <a:lumMod val="100000"/>
                  </a:schemeClr>
                </a:solidFill>
              </a:rPr>
              <a:t>所以弃用了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EEF8A8-D5FF-4D95-A574-9008AFC65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082" y="3068788"/>
            <a:ext cx="2619375" cy="31051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E82756-F4EF-4A9D-AA27-50F1E36CB946}"/>
              </a:ext>
            </a:extLst>
          </p:cNvPr>
          <p:cNvSpPr txBox="1"/>
          <p:nvPr/>
        </p:nvSpPr>
        <p:spPr>
          <a:xfrm>
            <a:off x="5164520" y="2594457"/>
            <a:ext cx="320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最后输出的所做的诗的效果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3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135438" y="2443163"/>
            <a:ext cx="6777037" cy="1112837"/>
            <a:chOff x="277329" y="1093495"/>
            <a:chExt cx="5427948" cy="111288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277329" y="1418946"/>
              <a:ext cx="5141865" cy="7683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图灵测试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6916" y="1093495"/>
              <a:ext cx="5141865" cy="4000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94875" y="4327526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0"/>
          <p:cNvGrpSpPr/>
          <p:nvPr/>
        </p:nvGrpSpPr>
        <p:grpSpPr bwMode="auto">
          <a:xfrm>
            <a:off x="2047372" y="2390799"/>
            <a:ext cx="1770622" cy="1773214"/>
            <a:chOff x="1277143" y="1504950"/>
            <a:chExt cx="1085057" cy="1085850"/>
          </a:xfrm>
        </p:grpSpPr>
        <p:sp>
          <p:nvSpPr>
            <p:cNvPr id="19" name="椭圆 18"/>
            <p:cNvSpPr/>
            <p:nvPr/>
          </p:nvSpPr>
          <p:spPr>
            <a:xfrm>
              <a:off x="1277143" y="1504950"/>
              <a:ext cx="1085057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1400029" y="1684364"/>
              <a:ext cx="849920" cy="81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4201191-5EB8-4411-8449-038844E4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001" y="4487663"/>
            <a:ext cx="2010422" cy="2022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图灵测试结果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3EA7F1-0BF1-47A4-8809-794EEA6BF76F}"/>
              </a:ext>
            </a:extLst>
          </p:cNvPr>
          <p:cNvSpPr txBox="1"/>
          <p:nvPr/>
        </p:nvSpPr>
        <p:spPr>
          <a:xfrm>
            <a:off x="3424561" y="239516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https://www.wjx.cn/jq/101467086.aspx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D1DB4B-5F30-4DFC-A418-2216EEDAA71B}"/>
              </a:ext>
            </a:extLst>
          </p:cNvPr>
          <p:cNvSpPr txBox="1"/>
          <p:nvPr/>
        </p:nvSpPr>
        <p:spPr>
          <a:xfrm>
            <a:off x="280635" y="6083726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44.6%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认为是人写的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D3E395E-7967-42F3-937D-6CFA87B2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35" y="1693968"/>
            <a:ext cx="4147073" cy="313457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42E6D29-3D67-458C-BE12-076477601765}"/>
              </a:ext>
            </a:extLst>
          </p:cNvPr>
          <p:cNvSpPr txBox="1"/>
          <p:nvPr/>
        </p:nvSpPr>
        <p:spPr>
          <a:xfrm>
            <a:off x="280635" y="4899292"/>
            <a:ext cx="6103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霜风雪里天涯别</a:t>
            </a:r>
            <a:br>
              <a:rPr lang="zh-CN" altLang="en-US" dirty="0">
                <a:latin typeface="+mn-ea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行路无伴一枝开</a:t>
            </a:r>
            <a:br>
              <a:rPr lang="zh-CN" altLang="en-US" dirty="0">
                <a:latin typeface="+mn-ea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飘渺天地阔离离</a:t>
            </a:r>
            <a:br>
              <a:rPr lang="zh-CN" altLang="en-US" dirty="0">
                <a:latin typeface="+mn-ea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愿做人间远行客</a:t>
            </a:r>
            <a:endParaRPr lang="zh-CN" altLang="en-US" dirty="0"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2EB2522-5F0B-405D-8C00-57DF7580A176}"/>
              </a:ext>
            </a:extLst>
          </p:cNvPr>
          <p:cNvSpPr txBox="1"/>
          <p:nvPr/>
        </p:nvSpPr>
        <p:spPr>
          <a:xfrm>
            <a:off x="2775261" y="92503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四首机器作诗、四首网上搜集的网友看图作诗，混淆测试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99DEC45-492F-4EC4-B48F-38FB3E9E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21" y="1697979"/>
            <a:ext cx="4908982" cy="312655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70EF60EE-0B21-41A4-BE76-5B7C1CD809AC}"/>
              </a:ext>
            </a:extLst>
          </p:cNvPr>
          <p:cNvSpPr txBox="1"/>
          <p:nvPr/>
        </p:nvSpPr>
        <p:spPr>
          <a:xfrm>
            <a:off x="5904021" y="4915187"/>
            <a:ext cx="6103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漠北金风吹满地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胡杨林外马嘶鸣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千蹄疾处烽烟起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疑是封狼猎恶兵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2D7E9F-C7CB-44C5-ABEF-B1947A4E3D70}"/>
              </a:ext>
            </a:extLst>
          </p:cNvPr>
          <p:cNvSpPr txBox="1"/>
          <p:nvPr/>
        </p:nvSpPr>
        <p:spPr>
          <a:xfrm>
            <a:off x="280635" y="1381008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机器作诗最优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D1708CC-A635-45D7-9F3D-FB2D89ED8AA3}"/>
              </a:ext>
            </a:extLst>
          </p:cNvPr>
          <p:cNvSpPr txBox="1"/>
          <p:nvPr/>
        </p:nvSpPr>
        <p:spPr>
          <a:xfrm>
            <a:off x="5858032" y="136511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网友作诗最优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E9886E-391E-4C01-9B60-352966C13617}"/>
              </a:ext>
            </a:extLst>
          </p:cNvPr>
          <p:cNvSpPr txBox="1"/>
          <p:nvPr/>
        </p:nvSpPr>
        <p:spPr>
          <a:xfrm>
            <a:off x="5858032" y="6119392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53.8%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认为是人写的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2" y="776798"/>
            <a:ext cx="5070060" cy="545449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TextBox 13"/>
          <p:cNvSpPr txBox="1"/>
          <p:nvPr/>
        </p:nvSpPr>
        <p:spPr>
          <a:xfrm>
            <a:off x="4845134" y="2062774"/>
            <a:ext cx="8323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en-US" altLang="zh-CN" sz="6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61654" y="3173880"/>
            <a:ext cx="5863771" cy="57767"/>
            <a:chOff x="5280505" y="3963496"/>
            <a:chExt cx="5863771" cy="57767"/>
          </a:xfrm>
          <a:solidFill>
            <a:schemeClr val="tx1"/>
          </a:solidFill>
        </p:grpSpPr>
        <p:sp>
          <p:nvSpPr>
            <p:cNvPr id="6" name="任意多边形 16"/>
            <p:cNvSpPr/>
            <p:nvPr/>
          </p:nvSpPr>
          <p:spPr>
            <a:xfrm>
              <a:off x="5280505" y="3992380"/>
              <a:ext cx="5863771" cy="0"/>
            </a:xfrm>
            <a:custGeom>
              <a:avLst/>
              <a:gdLst>
                <a:gd name="connsiteX0" fmla="*/ 0 w 5863771"/>
                <a:gd name="connsiteY0" fmla="*/ 0 h 0"/>
                <a:gd name="connsiteX1" fmla="*/ 58057 w 5863771"/>
                <a:gd name="connsiteY1" fmla="*/ 0 h 0"/>
                <a:gd name="connsiteX2" fmla="*/ 5863771 w 5863771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3771">
                  <a:moveTo>
                    <a:pt x="0" y="0"/>
                  </a:moveTo>
                  <a:lnTo>
                    <a:pt x="58057" y="0"/>
                  </a:lnTo>
                  <a:lnTo>
                    <a:pt x="5863771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圆角矩形 17"/>
            <p:cNvSpPr/>
            <p:nvPr/>
          </p:nvSpPr>
          <p:spPr>
            <a:xfrm>
              <a:off x="7456740" y="3963496"/>
              <a:ext cx="1511300" cy="57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114580" y="345141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第二小组：杨宝旭、罗迪</a:t>
            </a: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7782456" y="4205439"/>
            <a:ext cx="412709" cy="333006"/>
            <a:chOff x="0" y="0"/>
            <a:chExt cx="1088225" cy="869861"/>
          </a:xfrm>
          <a:solidFill>
            <a:schemeClr val="tx1"/>
          </a:solidFill>
        </p:grpSpPr>
        <p:sp>
          <p:nvSpPr>
            <p:cNvPr id="10" name="Freeform 17"/>
            <p:cNvSpPr>
              <a:spLocks noEditPoints="1" noChangeArrowheads="1"/>
            </p:cNvSpPr>
            <p:nvPr/>
          </p:nvSpPr>
          <p:spPr bwMode="auto">
            <a:xfrm>
              <a:off x="0" y="237562"/>
              <a:ext cx="824268" cy="632299"/>
            </a:xfrm>
            <a:custGeom>
              <a:avLst/>
              <a:gdLst>
                <a:gd name="T0" fmla="*/ 274 w 291"/>
                <a:gd name="T1" fmla="*/ 0 h 223"/>
                <a:gd name="T2" fmla="*/ 17 w 291"/>
                <a:gd name="T3" fmla="*/ 0 h 223"/>
                <a:gd name="T4" fmla="*/ 0 w 291"/>
                <a:gd name="T5" fmla="*/ 16 h 223"/>
                <a:gd name="T6" fmla="*/ 0 w 291"/>
                <a:gd name="T7" fmla="*/ 207 h 223"/>
                <a:gd name="T8" fmla="*/ 17 w 291"/>
                <a:gd name="T9" fmla="*/ 223 h 223"/>
                <a:gd name="T10" fmla="*/ 274 w 291"/>
                <a:gd name="T11" fmla="*/ 223 h 223"/>
                <a:gd name="T12" fmla="*/ 291 w 291"/>
                <a:gd name="T13" fmla="*/ 207 h 223"/>
                <a:gd name="T14" fmla="*/ 291 w 291"/>
                <a:gd name="T15" fmla="*/ 16 h 223"/>
                <a:gd name="T16" fmla="*/ 274 w 291"/>
                <a:gd name="T17" fmla="*/ 0 h 223"/>
                <a:gd name="T18" fmla="*/ 270 w 291"/>
                <a:gd name="T19" fmla="*/ 193 h 223"/>
                <a:gd name="T20" fmla="*/ 256 w 291"/>
                <a:gd name="T21" fmla="*/ 207 h 223"/>
                <a:gd name="T22" fmla="*/ 35 w 291"/>
                <a:gd name="T23" fmla="*/ 207 h 223"/>
                <a:gd name="T24" fmla="*/ 21 w 291"/>
                <a:gd name="T25" fmla="*/ 193 h 223"/>
                <a:gd name="T26" fmla="*/ 21 w 291"/>
                <a:gd name="T27" fmla="*/ 30 h 223"/>
                <a:gd name="T28" fmla="*/ 35 w 291"/>
                <a:gd name="T29" fmla="*/ 16 h 223"/>
                <a:gd name="T30" fmla="*/ 256 w 291"/>
                <a:gd name="T31" fmla="*/ 16 h 223"/>
                <a:gd name="T32" fmla="*/ 270 w 291"/>
                <a:gd name="T33" fmla="*/ 30 h 223"/>
                <a:gd name="T34" fmla="*/ 270 w 291"/>
                <a:gd name="T35" fmla="*/ 193 h 2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1"/>
                <a:gd name="T55" fmla="*/ 0 h 223"/>
                <a:gd name="T56" fmla="*/ 291 w 291"/>
                <a:gd name="T57" fmla="*/ 223 h 2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1" h="223">
                  <a:moveTo>
                    <a:pt x="27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8" y="223"/>
                    <a:pt x="17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1" y="215"/>
                    <a:pt x="291" y="207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7"/>
                    <a:pt x="283" y="0"/>
                    <a:pt x="274" y="0"/>
                  </a:cubicBezTo>
                  <a:moveTo>
                    <a:pt x="270" y="193"/>
                  </a:moveTo>
                  <a:cubicBezTo>
                    <a:pt x="270" y="201"/>
                    <a:pt x="264" y="207"/>
                    <a:pt x="256" y="207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27" y="207"/>
                    <a:pt x="21" y="201"/>
                    <a:pt x="21" y="19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2"/>
                    <a:pt x="27" y="16"/>
                    <a:pt x="35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4" y="16"/>
                    <a:pt x="270" y="22"/>
                    <a:pt x="270" y="30"/>
                  </a:cubicBezTo>
                  <a:lnTo>
                    <a:pt x="270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1" name="Freeform 18"/>
            <p:cNvSpPr>
              <a:spLocks noChangeArrowheads="1"/>
            </p:cNvSpPr>
            <p:nvPr/>
          </p:nvSpPr>
          <p:spPr bwMode="auto">
            <a:xfrm>
              <a:off x="137978" y="110382"/>
              <a:ext cx="821868" cy="632299"/>
            </a:xfrm>
            <a:custGeom>
              <a:avLst/>
              <a:gdLst>
                <a:gd name="T0" fmla="*/ 274 w 290"/>
                <a:gd name="T1" fmla="*/ 0 h 223"/>
                <a:gd name="T2" fmla="*/ 16 w 290"/>
                <a:gd name="T3" fmla="*/ 0 h 223"/>
                <a:gd name="T4" fmla="*/ 0 w 290"/>
                <a:gd name="T5" fmla="*/ 16 h 223"/>
                <a:gd name="T6" fmla="*/ 0 w 290"/>
                <a:gd name="T7" fmla="*/ 25 h 223"/>
                <a:gd name="T8" fmla="*/ 249 w 290"/>
                <a:gd name="T9" fmla="*/ 25 h 223"/>
                <a:gd name="T10" fmla="*/ 265 w 290"/>
                <a:gd name="T11" fmla="*/ 42 h 223"/>
                <a:gd name="T12" fmla="*/ 265 w 290"/>
                <a:gd name="T13" fmla="*/ 223 h 223"/>
                <a:gd name="T14" fmla="*/ 274 w 290"/>
                <a:gd name="T15" fmla="*/ 223 h 223"/>
                <a:gd name="T16" fmla="*/ 290 w 290"/>
                <a:gd name="T17" fmla="*/ 207 h 223"/>
                <a:gd name="T18" fmla="*/ 290 w 290"/>
                <a:gd name="T19" fmla="*/ 16 h 223"/>
                <a:gd name="T20" fmla="*/ 274 w 290"/>
                <a:gd name="T21" fmla="*/ 0 h 2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3"/>
                <a:gd name="T35" fmla="*/ 290 w 290"/>
                <a:gd name="T36" fmla="*/ 223 h 2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3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3"/>
                    <a:pt x="265" y="42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0" y="216"/>
                    <a:pt x="290" y="207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2" name="Freeform 19"/>
            <p:cNvSpPr>
              <a:spLocks noChangeArrowheads="1"/>
            </p:cNvSpPr>
            <p:nvPr/>
          </p:nvSpPr>
          <p:spPr bwMode="auto">
            <a:xfrm>
              <a:off x="266357" y="0"/>
              <a:ext cx="821868" cy="628699"/>
            </a:xfrm>
            <a:custGeom>
              <a:avLst/>
              <a:gdLst>
                <a:gd name="T0" fmla="*/ 274 w 290"/>
                <a:gd name="T1" fmla="*/ 0 h 222"/>
                <a:gd name="T2" fmla="*/ 16 w 290"/>
                <a:gd name="T3" fmla="*/ 0 h 222"/>
                <a:gd name="T4" fmla="*/ 0 w 290"/>
                <a:gd name="T5" fmla="*/ 16 h 222"/>
                <a:gd name="T6" fmla="*/ 0 w 290"/>
                <a:gd name="T7" fmla="*/ 25 h 222"/>
                <a:gd name="T8" fmla="*/ 249 w 290"/>
                <a:gd name="T9" fmla="*/ 25 h 222"/>
                <a:gd name="T10" fmla="*/ 265 w 290"/>
                <a:gd name="T11" fmla="*/ 41 h 222"/>
                <a:gd name="T12" fmla="*/ 265 w 290"/>
                <a:gd name="T13" fmla="*/ 222 h 222"/>
                <a:gd name="T14" fmla="*/ 274 w 290"/>
                <a:gd name="T15" fmla="*/ 222 h 222"/>
                <a:gd name="T16" fmla="*/ 290 w 290"/>
                <a:gd name="T17" fmla="*/ 206 h 222"/>
                <a:gd name="T18" fmla="*/ 290 w 290"/>
                <a:gd name="T19" fmla="*/ 16 h 222"/>
                <a:gd name="T20" fmla="*/ 274 w 290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2"/>
                <a:gd name="T35" fmla="*/ 290 w 290"/>
                <a:gd name="T36" fmla="*/ 222 h 2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2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2"/>
                    <a:pt x="265" y="41"/>
                  </a:cubicBezTo>
                  <a:cubicBezTo>
                    <a:pt x="265" y="222"/>
                    <a:pt x="265" y="222"/>
                    <a:pt x="265" y="222"/>
                  </a:cubicBezTo>
                  <a:cubicBezTo>
                    <a:pt x="274" y="222"/>
                    <a:pt x="274" y="222"/>
                    <a:pt x="274" y="222"/>
                  </a:cubicBezTo>
                  <a:cubicBezTo>
                    <a:pt x="283" y="222"/>
                    <a:pt x="290" y="215"/>
                    <a:pt x="290" y="206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3" name="Freeform 20"/>
            <p:cNvSpPr>
              <a:spLocks noChangeArrowheads="1"/>
            </p:cNvSpPr>
            <p:nvPr/>
          </p:nvSpPr>
          <p:spPr bwMode="auto">
            <a:xfrm>
              <a:off x="110382" y="422332"/>
              <a:ext cx="569909" cy="353943"/>
            </a:xfrm>
            <a:custGeom>
              <a:avLst/>
              <a:gdLst>
                <a:gd name="T0" fmla="*/ 71 w 201"/>
                <a:gd name="T1" fmla="*/ 5 h 125"/>
                <a:gd name="T2" fmla="*/ 11 w 201"/>
                <a:gd name="T3" fmla="*/ 109 h 125"/>
                <a:gd name="T4" fmla="*/ 11 w 201"/>
                <a:gd name="T5" fmla="*/ 124 h 125"/>
                <a:gd name="T6" fmla="*/ 192 w 201"/>
                <a:gd name="T7" fmla="*/ 124 h 125"/>
                <a:gd name="T8" fmla="*/ 192 w 201"/>
                <a:gd name="T9" fmla="*/ 108 h 125"/>
                <a:gd name="T10" fmla="*/ 151 w 201"/>
                <a:gd name="T11" fmla="*/ 47 h 125"/>
                <a:gd name="T12" fmla="*/ 117 w 201"/>
                <a:gd name="T13" fmla="*/ 86 h 125"/>
                <a:gd name="T14" fmla="*/ 110 w 201"/>
                <a:gd name="T15" fmla="*/ 81 h 125"/>
                <a:gd name="T16" fmla="*/ 122 w 201"/>
                <a:gd name="T17" fmla="*/ 65 h 125"/>
                <a:gd name="T18" fmla="*/ 81 w 201"/>
                <a:gd name="T19" fmla="*/ 5 h 125"/>
                <a:gd name="T20" fmla="*/ 71 w 201"/>
                <a:gd name="T21" fmla="*/ 5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25"/>
                <a:gd name="T35" fmla="*/ 201 w 201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25">
                  <a:moveTo>
                    <a:pt x="71" y="5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1" y="109"/>
                    <a:pt x="0" y="124"/>
                    <a:pt x="11" y="124"/>
                  </a:cubicBezTo>
                  <a:cubicBezTo>
                    <a:pt x="25" y="125"/>
                    <a:pt x="192" y="124"/>
                    <a:pt x="192" y="124"/>
                  </a:cubicBezTo>
                  <a:cubicBezTo>
                    <a:pt x="192" y="124"/>
                    <a:pt x="201" y="121"/>
                    <a:pt x="192" y="108"/>
                  </a:cubicBezTo>
                  <a:cubicBezTo>
                    <a:pt x="182" y="94"/>
                    <a:pt x="158" y="46"/>
                    <a:pt x="151" y="47"/>
                  </a:cubicBezTo>
                  <a:cubicBezTo>
                    <a:pt x="144" y="47"/>
                    <a:pt x="120" y="83"/>
                    <a:pt x="117" y="86"/>
                  </a:cubicBezTo>
                  <a:cubicBezTo>
                    <a:pt x="115" y="89"/>
                    <a:pt x="108" y="84"/>
                    <a:pt x="110" y="81"/>
                  </a:cubicBezTo>
                  <a:cubicBezTo>
                    <a:pt x="116" y="74"/>
                    <a:pt x="122" y="65"/>
                    <a:pt x="122" y="65"/>
                  </a:cubicBezTo>
                  <a:cubicBezTo>
                    <a:pt x="122" y="65"/>
                    <a:pt x="84" y="9"/>
                    <a:pt x="81" y="5"/>
                  </a:cubicBezTo>
                  <a:cubicBezTo>
                    <a:pt x="78" y="0"/>
                    <a:pt x="73" y="1"/>
                    <a:pt x="7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63909" y="331147"/>
              <a:ext cx="101984" cy="995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9791433" y="4205439"/>
            <a:ext cx="329894" cy="333006"/>
            <a:chOff x="0" y="0"/>
            <a:chExt cx="881859" cy="881859"/>
          </a:xfrm>
          <a:solidFill>
            <a:schemeClr val="tx1"/>
          </a:solidFill>
        </p:grpSpPr>
        <p:sp>
          <p:nvSpPr>
            <p:cNvPr id="16" name="Freeform 22"/>
            <p:cNvSpPr>
              <a:spLocks noEditPoints="1" noChangeArrowheads="1"/>
            </p:cNvSpPr>
            <p:nvPr/>
          </p:nvSpPr>
          <p:spPr bwMode="auto">
            <a:xfrm>
              <a:off x="0" y="0"/>
              <a:ext cx="881859" cy="881859"/>
            </a:xfrm>
            <a:custGeom>
              <a:avLst/>
              <a:gdLst>
                <a:gd name="T0" fmla="*/ 155 w 311"/>
                <a:gd name="T1" fmla="*/ 0 h 311"/>
                <a:gd name="T2" fmla="*/ 0 w 311"/>
                <a:gd name="T3" fmla="*/ 155 h 311"/>
                <a:gd name="T4" fmla="*/ 155 w 311"/>
                <a:gd name="T5" fmla="*/ 311 h 311"/>
                <a:gd name="T6" fmla="*/ 311 w 311"/>
                <a:gd name="T7" fmla="*/ 155 h 311"/>
                <a:gd name="T8" fmla="*/ 155 w 311"/>
                <a:gd name="T9" fmla="*/ 0 h 311"/>
                <a:gd name="T10" fmla="*/ 155 w 311"/>
                <a:gd name="T11" fmla="*/ 289 h 311"/>
                <a:gd name="T12" fmla="*/ 21 w 311"/>
                <a:gd name="T13" fmla="*/ 155 h 311"/>
                <a:gd name="T14" fmla="*/ 155 w 311"/>
                <a:gd name="T15" fmla="*/ 21 h 311"/>
                <a:gd name="T16" fmla="*/ 289 w 311"/>
                <a:gd name="T17" fmla="*/ 155 h 311"/>
                <a:gd name="T18" fmla="*/ 155 w 311"/>
                <a:gd name="T19" fmla="*/ 289 h 3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1"/>
                <a:gd name="T31" fmla="*/ 0 h 311"/>
                <a:gd name="T32" fmla="*/ 311 w 311"/>
                <a:gd name="T33" fmla="*/ 311 h 3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1" h="311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1"/>
                    <a:pt x="70" y="311"/>
                    <a:pt x="155" y="311"/>
                  </a:cubicBezTo>
                  <a:cubicBezTo>
                    <a:pt x="241" y="311"/>
                    <a:pt x="311" y="241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moveTo>
                    <a:pt x="155" y="289"/>
                  </a:moveTo>
                  <a:cubicBezTo>
                    <a:pt x="81" y="289"/>
                    <a:pt x="21" y="229"/>
                    <a:pt x="21" y="155"/>
                  </a:cubicBezTo>
                  <a:cubicBezTo>
                    <a:pt x="21" y="81"/>
                    <a:pt x="81" y="21"/>
                    <a:pt x="155" y="21"/>
                  </a:cubicBezTo>
                  <a:cubicBezTo>
                    <a:pt x="229" y="21"/>
                    <a:pt x="289" y="81"/>
                    <a:pt x="289" y="155"/>
                  </a:cubicBezTo>
                  <a:cubicBezTo>
                    <a:pt x="289" y="229"/>
                    <a:pt x="229" y="289"/>
                    <a:pt x="155" y="2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7" name="Freeform 23"/>
            <p:cNvSpPr>
              <a:spLocks noChangeArrowheads="1"/>
            </p:cNvSpPr>
            <p:nvPr/>
          </p:nvSpPr>
          <p:spPr bwMode="auto">
            <a:xfrm>
              <a:off x="235162" y="70789"/>
              <a:ext cx="430731" cy="428331"/>
            </a:xfrm>
            <a:custGeom>
              <a:avLst/>
              <a:gdLst>
                <a:gd name="T0" fmla="*/ 145 w 152"/>
                <a:gd name="T1" fmla="*/ 53 h 151"/>
                <a:gd name="T2" fmla="*/ 144 w 152"/>
                <a:gd name="T3" fmla="*/ 52 h 151"/>
                <a:gd name="T4" fmla="*/ 125 w 152"/>
                <a:gd name="T5" fmla="*/ 52 h 151"/>
                <a:gd name="T6" fmla="*/ 77 w 152"/>
                <a:gd name="T7" fmla="*/ 106 h 151"/>
                <a:gd name="T8" fmla="*/ 31 w 152"/>
                <a:gd name="T9" fmla="*/ 12 h 151"/>
                <a:gd name="T10" fmla="*/ 11 w 152"/>
                <a:gd name="T11" fmla="*/ 4 h 151"/>
                <a:gd name="T12" fmla="*/ 10 w 152"/>
                <a:gd name="T13" fmla="*/ 4 h 151"/>
                <a:gd name="T14" fmla="*/ 4 w 152"/>
                <a:gd name="T15" fmla="*/ 25 h 151"/>
                <a:gd name="T16" fmla="*/ 60 w 152"/>
                <a:gd name="T17" fmla="*/ 140 h 151"/>
                <a:gd name="T18" fmla="*/ 79 w 152"/>
                <a:gd name="T19" fmla="*/ 148 h 151"/>
                <a:gd name="T20" fmla="*/ 79 w 152"/>
                <a:gd name="T21" fmla="*/ 148 h 151"/>
                <a:gd name="T22" fmla="*/ 80 w 152"/>
                <a:gd name="T23" fmla="*/ 148 h 151"/>
                <a:gd name="T24" fmla="*/ 81 w 152"/>
                <a:gd name="T25" fmla="*/ 147 h 151"/>
                <a:gd name="T26" fmla="*/ 87 w 152"/>
                <a:gd name="T27" fmla="*/ 141 h 151"/>
                <a:gd name="T28" fmla="*/ 148 w 152"/>
                <a:gd name="T29" fmla="*/ 72 h 151"/>
                <a:gd name="T30" fmla="*/ 145 w 152"/>
                <a:gd name="T31" fmla="*/ 53 h 1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1"/>
                <a:gd name="T50" fmla="*/ 152 w 152"/>
                <a:gd name="T51" fmla="*/ 151 h 1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1">
                  <a:moveTo>
                    <a:pt x="145" y="53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8" y="47"/>
                    <a:pt x="129" y="47"/>
                    <a:pt x="125" y="52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7" y="4"/>
                    <a:pt x="18" y="0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0" y="17"/>
                    <a:pt x="4" y="25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3" y="148"/>
                    <a:pt x="72" y="151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80" y="148"/>
                    <a:pt x="80" y="14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4" y="146"/>
                    <a:pt x="86" y="144"/>
                    <a:pt x="87" y="14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2" y="67"/>
                    <a:pt x="151" y="59"/>
                    <a:pt x="145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8473972" y="4205439"/>
            <a:ext cx="397959" cy="333006"/>
            <a:chOff x="0" y="0"/>
            <a:chExt cx="961046" cy="796672"/>
          </a:xfrm>
          <a:solidFill>
            <a:schemeClr val="tx1"/>
          </a:solidFill>
        </p:grpSpPr>
        <p:sp>
          <p:nvSpPr>
            <p:cNvPr id="19" name="Freeform 24"/>
            <p:cNvSpPr>
              <a:spLocks noEditPoints="1" noChangeArrowheads="1"/>
            </p:cNvSpPr>
            <p:nvPr/>
          </p:nvSpPr>
          <p:spPr bwMode="auto">
            <a:xfrm>
              <a:off x="0" y="0"/>
              <a:ext cx="961046" cy="796672"/>
            </a:xfrm>
            <a:custGeom>
              <a:avLst/>
              <a:gdLst>
                <a:gd name="T0" fmla="*/ 321 w 339"/>
                <a:gd name="T1" fmla="*/ 0 h 281"/>
                <a:gd name="T2" fmla="*/ 18 w 339"/>
                <a:gd name="T3" fmla="*/ 0 h 281"/>
                <a:gd name="T4" fmla="*/ 0 w 339"/>
                <a:gd name="T5" fmla="*/ 18 h 281"/>
                <a:gd name="T6" fmla="*/ 0 w 339"/>
                <a:gd name="T7" fmla="*/ 263 h 281"/>
                <a:gd name="T8" fmla="*/ 18 w 339"/>
                <a:gd name="T9" fmla="*/ 281 h 281"/>
                <a:gd name="T10" fmla="*/ 321 w 339"/>
                <a:gd name="T11" fmla="*/ 281 h 281"/>
                <a:gd name="T12" fmla="*/ 339 w 339"/>
                <a:gd name="T13" fmla="*/ 263 h 281"/>
                <a:gd name="T14" fmla="*/ 339 w 339"/>
                <a:gd name="T15" fmla="*/ 18 h 281"/>
                <a:gd name="T16" fmla="*/ 321 w 339"/>
                <a:gd name="T17" fmla="*/ 0 h 281"/>
                <a:gd name="T18" fmla="*/ 316 w 339"/>
                <a:gd name="T19" fmla="*/ 246 h 281"/>
                <a:gd name="T20" fmla="*/ 301 w 339"/>
                <a:gd name="T21" fmla="*/ 262 h 281"/>
                <a:gd name="T22" fmla="*/ 38 w 339"/>
                <a:gd name="T23" fmla="*/ 262 h 281"/>
                <a:gd name="T24" fmla="*/ 23 w 339"/>
                <a:gd name="T25" fmla="*/ 246 h 281"/>
                <a:gd name="T26" fmla="*/ 23 w 339"/>
                <a:gd name="T27" fmla="*/ 35 h 281"/>
                <a:gd name="T28" fmla="*/ 38 w 339"/>
                <a:gd name="T29" fmla="*/ 19 h 281"/>
                <a:gd name="T30" fmla="*/ 301 w 339"/>
                <a:gd name="T31" fmla="*/ 19 h 281"/>
                <a:gd name="T32" fmla="*/ 316 w 339"/>
                <a:gd name="T33" fmla="*/ 35 h 281"/>
                <a:gd name="T34" fmla="*/ 316 w 339"/>
                <a:gd name="T35" fmla="*/ 246 h 2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39"/>
                <a:gd name="T55" fmla="*/ 0 h 281"/>
                <a:gd name="T56" fmla="*/ 339 w 339"/>
                <a:gd name="T57" fmla="*/ 281 h 2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39" h="281">
                  <a:moveTo>
                    <a:pt x="3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3"/>
                    <a:pt x="8" y="281"/>
                    <a:pt x="18" y="281"/>
                  </a:cubicBezTo>
                  <a:cubicBezTo>
                    <a:pt x="321" y="281"/>
                    <a:pt x="321" y="281"/>
                    <a:pt x="321" y="281"/>
                  </a:cubicBezTo>
                  <a:cubicBezTo>
                    <a:pt x="331" y="281"/>
                    <a:pt x="339" y="273"/>
                    <a:pt x="339" y="263"/>
                  </a:cubicBezTo>
                  <a:cubicBezTo>
                    <a:pt x="339" y="18"/>
                    <a:pt x="339" y="18"/>
                    <a:pt x="339" y="18"/>
                  </a:cubicBezTo>
                  <a:cubicBezTo>
                    <a:pt x="339" y="8"/>
                    <a:pt x="331" y="0"/>
                    <a:pt x="321" y="0"/>
                  </a:cubicBezTo>
                  <a:moveTo>
                    <a:pt x="316" y="246"/>
                  </a:moveTo>
                  <a:cubicBezTo>
                    <a:pt x="316" y="255"/>
                    <a:pt x="309" y="262"/>
                    <a:pt x="301" y="262"/>
                  </a:cubicBezTo>
                  <a:cubicBezTo>
                    <a:pt x="38" y="262"/>
                    <a:pt x="38" y="262"/>
                    <a:pt x="38" y="262"/>
                  </a:cubicBezTo>
                  <a:cubicBezTo>
                    <a:pt x="30" y="262"/>
                    <a:pt x="23" y="255"/>
                    <a:pt x="23" y="24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6"/>
                    <a:pt x="30" y="19"/>
                    <a:pt x="38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9" y="19"/>
                    <a:pt x="316" y="26"/>
                    <a:pt x="316" y="35"/>
                  </a:cubicBezTo>
                  <a:lnTo>
                    <a:pt x="316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176371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1" name="Freeform 26"/>
            <p:cNvSpPr>
              <a:spLocks noChangeArrowheads="1"/>
            </p:cNvSpPr>
            <p:nvPr/>
          </p:nvSpPr>
          <p:spPr bwMode="auto">
            <a:xfrm>
              <a:off x="176371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2" name="Freeform 27"/>
            <p:cNvSpPr>
              <a:spLocks noChangeArrowheads="1"/>
            </p:cNvSpPr>
            <p:nvPr/>
          </p:nvSpPr>
          <p:spPr bwMode="auto">
            <a:xfrm>
              <a:off x="346744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3" name="Freeform 28"/>
            <p:cNvSpPr>
              <a:spLocks noChangeArrowheads="1"/>
            </p:cNvSpPr>
            <p:nvPr/>
          </p:nvSpPr>
          <p:spPr bwMode="auto">
            <a:xfrm>
              <a:off x="346744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4" name="Freeform 29"/>
            <p:cNvSpPr>
              <a:spLocks noChangeArrowheads="1"/>
            </p:cNvSpPr>
            <p:nvPr/>
          </p:nvSpPr>
          <p:spPr bwMode="auto">
            <a:xfrm>
              <a:off x="346744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5" name="Freeform 30"/>
            <p:cNvSpPr>
              <a:spLocks noChangeArrowheads="1"/>
            </p:cNvSpPr>
            <p:nvPr/>
          </p:nvSpPr>
          <p:spPr bwMode="auto">
            <a:xfrm>
              <a:off x="519516" y="116382"/>
              <a:ext cx="83987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6" name="Freeform 31"/>
            <p:cNvSpPr>
              <a:spLocks noChangeArrowheads="1"/>
            </p:cNvSpPr>
            <p:nvPr/>
          </p:nvSpPr>
          <p:spPr bwMode="auto">
            <a:xfrm>
              <a:off x="519516" y="274756"/>
              <a:ext cx="83987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7" name="Freeform 32"/>
            <p:cNvSpPr>
              <a:spLocks noChangeArrowheads="1"/>
            </p:cNvSpPr>
            <p:nvPr/>
          </p:nvSpPr>
          <p:spPr bwMode="auto">
            <a:xfrm>
              <a:off x="688689" y="116382"/>
              <a:ext cx="85186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8" name="Freeform 33"/>
            <p:cNvSpPr>
              <a:spLocks noChangeArrowheads="1"/>
            </p:cNvSpPr>
            <p:nvPr/>
          </p:nvSpPr>
          <p:spPr bwMode="auto">
            <a:xfrm>
              <a:off x="688689" y="274756"/>
              <a:ext cx="85186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9" name="Freeform 34"/>
            <p:cNvSpPr>
              <a:spLocks noChangeArrowheads="1"/>
            </p:cNvSpPr>
            <p:nvPr/>
          </p:nvSpPr>
          <p:spPr bwMode="auto">
            <a:xfrm>
              <a:off x="176371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宋体" panose="02010600030101010101" pitchFamily="2" charset="-122"/>
              </a:endParaRPr>
            </a:p>
          </p:txBody>
        </p:sp>
      </p:grpSp>
      <p:sp>
        <p:nvSpPr>
          <p:cNvPr id="30" name="Freeform 84"/>
          <p:cNvSpPr>
            <a:spLocks noChangeAspect="1" noEditPoints="1" noChangeArrowheads="1"/>
          </p:cNvSpPr>
          <p:nvPr/>
        </p:nvSpPr>
        <p:spPr bwMode="auto">
          <a:xfrm>
            <a:off x="7169827" y="4205438"/>
            <a:ext cx="333822" cy="333006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Freeform 9"/>
          <p:cNvSpPr>
            <a:spLocks noChangeAspect="1" noEditPoints="1" noChangeArrowheads="1"/>
          </p:cNvSpPr>
          <p:nvPr/>
        </p:nvSpPr>
        <p:spPr bwMode="auto">
          <a:xfrm>
            <a:off x="9150738" y="4205437"/>
            <a:ext cx="361886" cy="333007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2" name="TextBox 84"/>
          <p:cNvSpPr txBox="1"/>
          <p:nvPr/>
        </p:nvSpPr>
        <p:spPr>
          <a:xfrm>
            <a:off x="6908794" y="4881983"/>
            <a:ext cx="372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汇报人：杨宝旭      日期：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8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8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8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  <p:bldP spid="30" grpId="0" animBg="1"/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 noChangeShapeType="1"/>
          </p:cNvCxnSpPr>
          <p:nvPr/>
        </p:nvCxnSpPr>
        <p:spPr bwMode="auto">
          <a:xfrm>
            <a:off x="538563" y="2433326"/>
            <a:ext cx="110476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</a:ln>
          <a:effectLst/>
        </p:spPr>
      </p:cxn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496508" y="1581855"/>
            <a:ext cx="1559580" cy="748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4265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141350" y="1761447"/>
            <a:ext cx="1882892" cy="46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4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763" y="1570259"/>
            <a:ext cx="534802" cy="53480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432450" y="2832632"/>
            <a:ext cx="723330" cy="7214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432450" y="2832633"/>
            <a:ext cx="731025" cy="729102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2504375" y="2904555"/>
            <a:ext cx="602133" cy="60020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2610143" y="2921480"/>
            <a:ext cx="443287" cy="584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3295682" y="2976558"/>
            <a:ext cx="3528027" cy="420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前期完成任务回顾</a:t>
            </a:r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2430497" y="5100000"/>
            <a:ext cx="723330" cy="7214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2430497" y="5100001"/>
            <a:ext cx="731025" cy="729102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2502422" y="5171923"/>
            <a:ext cx="602133" cy="60020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2574094" y="5188849"/>
            <a:ext cx="443287" cy="584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3295683" y="5247349"/>
            <a:ext cx="1836151" cy="4205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简单图灵测试</a:t>
            </a:r>
          </a:p>
        </p:txBody>
      </p:sp>
      <p:sp>
        <p:nvSpPr>
          <p:cNvPr id="16" name="AutoShape 3"/>
          <p:cNvSpPr>
            <a:spLocks noChangeAspect="1" noChangeArrowheads="1" noTextEdit="1"/>
          </p:cNvSpPr>
          <p:nvPr/>
        </p:nvSpPr>
        <p:spPr bwMode="auto">
          <a:xfrm>
            <a:off x="2430496" y="3949919"/>
            <a:ext cx="723330" cy="7214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2430495" y="3949918"/>
            <a:ext cx="731025" cy="729103"/>
          </a:xfrm>
          <a:prstGeom prst="ellipse">
            <a:avLst/>
          </a:prstGeom>
          <a:solidFill>
            <a:schemeClr val="bg2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2502420" y="4021839"/>
            <a:ext cx="602133" cy="60020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2574093" y="4040880"/>
            <a:ext cx="443287" cy="584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3295682" y="4097268"/>
            <a:ext cx="8290519" cy="4208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后期的拓展：中文</a:t>
            </a:r>
            <a:r>
              <a:rPr lang="en-US" altLang="zh-CN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caption </a:t>
            </a:r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看图作诗</a:t>
            </a: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516407" y="2314882"/>
            <a:ext cx="534802" cy="14392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>
              <a:buFontTx/>
              <a:buNone/>
            </a:pP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5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50"/>
                            </p:stCondLst>
                            <p:childTnLst>
                              <p:par>
                                <p:cTn id="59" presetID="5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350"/>
                            </p:stCondLst>
                            <p:childTnLst>
                              <p:par>
                                <p:cTn id="84" presetID="5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0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3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nimBg="1" autoUpdateAnimBg="0"/>
      <p:bldP spid="6" grpId="0" animBg="1"/>
      <p:bldP spid="7" grpId="0" animBg="1" autoUpdateAnimBg="0"/>
      <p:bldP spid="8" grpId="0" animBg="1" autoUpdateAnimBg="0"/>
      <p:bldP spid="9" grpId="0" autoUpdateAnimBg="0"/>
      <p:bldP spid="10" grpId="0" autoUpdateAnimBg="0"/>
      <p:bldP spid="11" grpId="0" animBg="1"/>
      <p:bldP spid="12" grpId="0" animBg="1" autoUpdateAnimBg="0"/>
      <p:bldP spid="13" grpId="0" animBg="1" autoUpdateAnimBg="0"/>
      <p:bldP spid="14" grpId="0" autoUpdateAnimBg="0"/>
      <p:bldP spid="15" grpId="0" autoUpdateAnimBg="0"/>
      <p:bldP spid="16" grpId="0" animBg="1"/>
      <p:bldP spid="17" grpId="0" animBg="1" autoUpdateAnimBg="0"/>
      <p:bldP spid="18" grpId="0" animBg="1" autoUpdateAnimBg="0"/>
      <p:bldP spid="19" grpId="0" autoUpdateAnimBg="0"/>
      <p:bldP spid="20" grpId="0" autoUpdateAnimBg="0"/>
      <p:bldP spid="2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110273" y="2443163"/>
            <a:ext cx="6802202" cy="1154867"/>
            <a:chOff x="257174" y="1093495"/>
            <a:chExt cx="5448103" cy="115491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257174" y="1478937"/>
              <a:ext cx="5141865" cy="7694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6916" y="1093495"/>
              <a:ext cx="5141865" cy="4000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Image To Text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94875" y="4327526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0"/>
          <p:cNvGrpSpPr/>
          <p:nvPr/>
        </p:nvGrpSpPr>
        <p:grpSpPr bwMode="auto">
          <a:xfrm>
            <a:off x="2047372" y="2390799"/>
            <a:ext cx="1770622" cy="1773214"/>
            <a:chOff x="1277143" y="1504950"/>
            <a:chExt cx="1085057" cy="1085850"/>
          </a:xfrm>
        </p:grpSpPr>
        <p:sp>
          <p:nvSpPr>
            <p:cNvPr id="19" name="椭圆 18"/>
            <p:cNvSpPr/>
            <p:nvPr/>
          </p:nvSpPr>
          <p:spPr>
            <a:xfrm>
              <a:off x="1277143" y="1504950"/>
              <a:ext cx="1085057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1394711" y="1649043"/>
              <a:ext cx="849920" cy="81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C1AD767-FA85-40F5-8193-4B5866B768B9}"/>
              </a:ext>
            </a:extLst>
          </p:cNvPr>
          <p:cNvSpPr txBox="1"/>
          <p:nvPr/>
        </p:nvSpPr>
        <p:spPr bwMode="auto">
          <a:xfrm>
            <a:off x="5196122" y="2833599"/>
            <a:ext cx="49485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前期任务简单回顾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8225622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800" dirty="0"/>
              <a:t>Image caption </a:t>
            </a:r>
            <a:r>
              <a:rPr lang="zh-CN" altLang="en-US" sz="2800" dirty="0"/>
              <a:t>领域论文阅读及博客文章阅读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BC39EC3-FD1E-4BCB-96E7-9C4FDCDD2FF6}"/>
              </a:ext>
            </a:extLst>
          </p:cNvPr>
          <p:cNvSpPr txBox="1"/>
          <p:nvPr/>
        </p:nvSpPr>
        <p:spPr>
          <a:xfrm>
            <a:off x="1249080" y="5891200"/>
            <a:ext cx="10374462" cy="542617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[1] Show and Tell- A Neural Image Caption Generator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（</a:t>
            </a:r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google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）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[2] 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我们初期学习的框架其实是第二种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pPr algn="ctr"/>
            <a:endParaRPr lang="zh-CN" altLang="en-US" sz="16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A486B7-D2DD-43BC-A18E-91F2A0DE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68" y="695491"/>
            <a:ext cx="7076422" cy="32977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0E34B9-27ED-412E-9BDA-55FBCBAF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58" y="4053626"/>
            <a:ext cx="5337484" cy="16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66140BD-6D9B-42C6-A21C-9D02C5F78684}"/>
              </a:ext>
            </a:extLst>
          </p:cNvPr>
          <p:cNvCxnSpPr/>
          <p:nvPr/>
        </p:nvCxnSpPr>
        <p:spPr>
          <a:xfrm flipV="1">
            <a:off x="5592932" y="1562470"/>
            <a:ext cx="843379" cy="674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8225622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向</a:t>
            </a:r>
            <a:r>
              <a:rPr lang="en-US" altLang="zh-CN" sz="2800" dirty="0"/>
              <a:t>attention </a:t>
            </a:r>
            <a:r>
              <a:rPr lang="zh-CN" altLang="en-US" sz="2800" dirty="0"/>
              <a:t>进一步了解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BC39EC3-FD1E-4BCB-96E7-9C4FDCDD2FF6}"/>
              </a:ext>
            </a:extLst>
          </p:cNvPr>
          <p:cNvSpPr txBox="1"/>
          <p:nvPr/>
        </p:nvSpPr>
        <p:spPr>
          <a:xfrm>
            <a:off x="6791417" y="887767"/>
            <a:ext cx="4279037" cy="5586930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阅读的论文及了解学习的相关概念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[1] Show, Attend and Tell- Neural Image Caption Generation with</a:t>
            </a:r>
            <a:b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</a:b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Visual Attention</a:t>
            </a: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[2] Knowing When to Look- Adaptive Attention via A Visual Sentinel</a:t>
            </a:r>
            <a:b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</a:b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for Image Captioning</a:t>
            </a: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[3] Long-term Recurrent Convolutional Networks for Visual Recognition</a:t>
            </a:r>
            <a:b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</a:b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and Description- Video caption</a:t>
            </a: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[4]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评价指标：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BLEU</a:t>
            </a: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[5] beam-search</a:t>
            </a: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[6]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visual attention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hard and soft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，及其具体原理、实现机制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Adaptive attention and channel wise attention</a:t>
            </a:r>
            <a:endParaRPr lang="zh-CN" altLang="en-US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pPr algn="ctr"/>
            <a:endParaRPr lang="zh-CN" altLang="en-US" sz="16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66140BD-6D9B-42C6-A21C-9D02C5F78684}"/>
              </a:ext>
            </a:extLst>
          </p:cNvPr>
          <p:cNvCxnSpPr/>
          <p:nvPr/>
        </p:nvCxnSpPr>
        <p:spPr>
          <a:xfrm flipV="1">
            <a:off x="5592932" y="1562470"/>
            <a:ext cx="843379" cy="674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5E6D0CE-9157-4703-B564-068FFD25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" y="1012208"/>
            <a:ext cx="6364776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152874"/>
            <a:ext cx="8225622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具体实现与完成的相关任务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BC39EC3-FD1E-4BCB-96E7-9C4FDCDD2FF6}"/>
              </a:ext>
            </a:extLst>
          </p:cNvPr>
          <p:cNvSpPr txBox="1"/>
          <p:nvPr/>
        </p:nvSpPr>
        <p:spPr>
          <a:xfrm>
            <a:off x="784362" y="830713"/>
            <a:ext cx="10374462" cy="4025372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[1] 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前两次提交时实现的其实是第一种框架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[2]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后期实践</a:t>
            </a:r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attention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机制时使用的是第二种框架（稍有不同）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[3]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小组成员对上述论文、相关概念均进行了阅读与学习，在初步实现模型、后期模型调整上均有参与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[4] 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除此之外还了解了模型的扩展，如连续图片序列写故事、视频图像序列输出</a:t>
            </a:r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caption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（但这个方向目前似乎效果并不尽如人意，初步尝试实现后放弃了）</a:t>
            </a:r>
            <a:endParaRPr lang="en-US" altLang="zh-CN" sz="2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[5]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我主要在第一部分完成了</a:t>
            </a:r>
            <a:r>
              <a:rPr lang="en-US" altLang="zh-CN" sz="2600" b="1" dirty="0" err="1">
                <a:solidFill>
                  <a:schemeClr val="accent2">
                    <a:lumMod val="100000"/>
                  </a:schemeClr>
                </a:solidFill>
              </a:rPr>
              <a:t>NICmodel</a:t>
            </a:r>
            <a:r>
              <a:rPr lang="zh-CN" altLang="en-US" sz="2600" b="1" dirty="0">
                <a:solidFill>
                  <a:schemeClr val="accent2">
                    <a:lumMod val="100000"/>
                  </a:schemeClr>
                </a:solidFill>
              </a:rPr>
              <a:t>的实现以及</a:t>
            </a:r>
            <a:r>
              <a:rPr lang="en-US" altLang="zh-CN" sz="2600" b="1" dirty="0">
                <a:solidFill>
                  <a:schemeClr val="accent2">
                    <a:lumMod val="100000"/>
                  </a:schemeClr>
                </a:solidFill>
              </a:rPr>
              <a:t>soft attention</a:t>
            </a:r>
            <a:r>
              <a:rPr lang="zh-CN" altLang="en-US" sz="2600" b="1">
                <a:solidFill>
                  <a:schemeClr val="accent2">
                    <a:lumMod val="100000"/>
                  </a:schemeClr>
                </a:solidFill>
              </a:rPr>
              <a:t>机制的简单实现</a:t>
            </a:r>
            <a:endParaRPr lang="zh-CN" altLang="en-US" sz="2600" b="1" dirty="0">
              <a:solidFill>
                <a:schemeClr val="accent2">
                  <a:lumMod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0800000">
            <a:off x="912813" y="4094163"/>
            <a:ext cx="463550" cy="4635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135438" y="2443163"/>
            <a:ext cx="7397431" cy="1112837"/>
            <a:chOff x="277329" y="1093495"/>
            <a:chExt cx="5924842" cy="111288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277329" y="1418946"/>
              <a:ext cx="5924842" cy="76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基于中文标注的看图作诗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6916" y="1093495"/>
              <a:ext cx="5141865" cy="4000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Background Knowledge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1865313" y="4125913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17925" y="4362450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094875" y="4327526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rot="11047877">
            <a:off x="3108325" y="4818063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rot="11047877">
            <a:off x="2328863" y="4422775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319213" y="2378075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0800000">
            <a:off x="1358900" y="3316288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933113" y="3060700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139488" y="3213100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065338" y="521970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0"/>
          <p:cNvGrpSpPr/>
          <p:nvPr/>
        </p:nvGrpSpPr>
        <p:grpSpPr bwMode="auto">
          <a:xfrm>
            <a:off x="2047372" y="2390799"/>
            <a:ext cx="1770622" cy="1773214"/>
            <a:chOff x="1277143" y="1504950"/>
            <a:chExt cx="1085057" cy="1085850"/>
          </a:xfrm>
        </p:grpSpPr>
        <p:sp>
          <p:nvSpPr>
            <p:cNvPr id="19" name="椭圆 18"/>
            <p:cNvSpPr/>
            <p:nvPr/>
          </p:nvSpPr>
          <p:spPr>
            <a:xfrm>
              <a:off x="1277143" y="1504950"/>
              <a:ext cx="1085057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1410730" y="1656871"/>
              <a:ext cx="849920" cy="81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FA5CC0E-8145-4B49-8A78-25620ED269FF}"/>
              </a:ext>
            </a:extLst>
          </p:cNvPr>
          <p:cNvSpPr txBox="1"/>
          <p:nvPr/>
        </p:nvSpPr>
        <p:spPr>
          <a:xfrm>
            <a:off x="727718" y="5859463"/>
            <a:ext cx="11150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注：另一方面罗迪同学也在</a:t>
            </a:r>
            <a:r>
              <a:rPr lang="en-US" altLang="zh-CN" sz="2400" b="1" dirty="0">
                <a:solidFill>
                  <a:schemeClr val="accent2">
                    <a:lumMod val="100000"/>
                  </a:schemeClr>
                </a:solidFill>
              </a:rPr>
              <a:t>attention</a:t>
            </a:r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实现的优化，及更多数据集上的精度、预测效果作了另一方面的探索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58408" y="60161"/>
            <a:ext cx="9086423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中文标注：</a:t>
            </a:r>
            <a:r>
              <a:rPr lang="en-US" altLang="zh-CN" sz="2800" dirty="0"/>
              <a:t>with attention</a:t>
            </a:r>
            <a:r>
              <a:rPr lang="zh-CN" altLang="en-US" sz="2800" dirty="0"/>
              <a:t>模型下在</a:t>
            </a:r>
            <a:r>
              <a:rPr lang="en-US" altLang="zh-CN" sz="2800" dirty="0"/>
              <a:t>Flickr-CN</a:t>
            </a:r>
            <a:r>
              <a:rPr lang="zh-CN" altLang="en-US" sz="2800" dirty="0"/>
              <a:t>上训练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B903F-799A-4B47-8CFB-A26C5235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3" y="1050587"/>
            <a:ext cx="6448425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AC54CB-E573-4AEC-81EF-12C3ED9C3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50" y="2410011"/>
            <a:ext cx="4906040" cy="43137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C7D890-0327-4773-947F-C43B4741AB9B}"/>
              </a:ext>
            </a:extLst>
          </p:cNvPr>
          <p:cNvSpPr txBox="1"/>
          <p:nvPr/>
        </p:nvSpPr>
        <p:spPr>
          <a:xfrm>
            <a:off x="5701619" y="2094211"/>
            <a:ext cx="52988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注：模型基础是罗迪同学规范后的</a:t>
            </a:r>
            <a:r>
              <a:rPr lang="en-US" altLang="zh-CN" sz="2400" b="1" dirty="0">
                <a:solidFill>
                  <a:schemeClr val="accent2">
                    <a:lumMod val="100000"/>
                  </a:schemeClr>
                </a:solidFill>
              </a:rPr>
              <a:t>attention</a:t>
            </a:r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实现，在此基础上我换成了中文标注数据，并将对英文文本数据的处理相应改成了基于</a:t>
            </a:r>
            <a:r>
              <a:rPr lang="en-US" altLang="zh-CN" sz="2400" b="1" dirty="0" err="1">
                <a:solidFill>
                  <a:schemeClr val="accent2">
                    <a:lumMod val="100000"/>
                  </a:schemeClr>
                </a:solidFill>
              </a:rPr>
              <a:t>jieba</a:t>
            </a:r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分词等的处理。</a:t>
            </a:r>
            <a:endParaRPr lang="en-US" altLang="zh-CN" sz="2400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sz="24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可以看到最终效果还不错</a:t>
            </a:r>
            <a:endParaRPr lang="en-US" altLang="zh-CN" sz="2400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en-US" altLang="zh-CN" sz="24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但是缺憾是大数据集</a:t>
            </a:r>
            <a:r>
              <a:rPr lang="en-US" altLang="zh-CN" sz="2400" b="1" dirty="0">
                <a:solidFill>
                  <a:schemeClr val="accent2">
                    <a:lumMod val="100000"/>
                  </a:schemeClr>
                </a:solidFill>
              </a:rPr>
              <a:t>MSCOCO</a:t>
            </a:r>
            <a:r>
              <a:rPr lang="zh-CN" altLang="en-US" sz="2400" b="1" dirty="0">
                <a:solidFill>
                  <a:schemeClr val="accent2">
                    <a:lumMod val="100000"/>
                  </a:schemeClr>
                </a:solidFill>
              </a:rPr>
              <a:t>尚未找到完整的中文标注数据集</a:t>
            </a:r>
            <a:endParaRPr lang="en-US" altLang="zh-CN" sz="2400" b="1" dirty="0">
              <a:solidFill>
                <a:schemeClr val="accent2">
                  <a:lumMod val="100000"/>
                </a:schemeClr>
              </a:solidFill>
            </a:endParaRPr>
          </a:p>
          <a:p>
            <a:endParaRPr lang="zh-CN" altLang="en-US" sz="2400" b="1" dirty="0">
              <a:solidFill>
                <a:schemeClr val="accent2">
                  <a:lumMod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9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4"/>
          <p:cNvSpPr txBox="1"/>
          <p:nvPr userDrawn="1"/>
        </p:nvSpPr>
        <p:spPr>
          <a:xfrm>
            <a:off x="1134059" y="134897"/>
            <a:ext cx="80122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作诗部分模型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A792B-05FA-47BA-B32C-92E448B8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2" y="1658870"/>
            <a:ext cx="4829730" cy="28450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21B5E1-9CC4-4DAA-947A-A16B22D0B4F4}"/>
              </a:ext>
            </a:extLst>
          </p:cNvPr>
          <p:cNvSpPr txBox="1"/>
          <p:nvPr/>
        </p:nvSpPr>
        <p:spPr>
          <a:xfrm>
            <a:off x="310441" y="4706930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最基础的基于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RNN/LSTM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的作诗模型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FAB10-B5D4-4B49-A406-4B346DF3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314" y="1948073"/>
            <a:ext cx="6165958" cy="25558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CEF5DA-5791-4954-9F43-9837369954CD}"/>
              </a:ext>
            </a:extLst>
          </p:cNvPr>
          <p:cNvSpPr txBox="1"/>
          <p:nvPr/>
        </p:nvSpPr>
        <p:spPr>
          <a:xfrm>
            <a:off x="5714400" y="4677112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考虑上下句的对偶关系：</a:t>
            </a:r>
            <a:endParaRPr lang="en-US" altLang="zh-CN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1800" b="1" dirty="0">
                <a:solidFill>
                  <a:schemeClr val="accent2">
                    <a:lumMod val="100000"/>
                  </a:schemeClr>
                </a:solidFill>
              </a:rPr>
              <a:t>机器翻译模型的迁移：序列到序列的映射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encoder-decoder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框架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758F47-5297-4952-B77A-C6D45607956D}"/>
              </a:ext>
            </a:extLst>
          </p:cNvPr>
          <p:cNvSpPr txBox="1"/>
          <p:nvPr/>
        </p:nvSpPr>
        <p:spPr>
          <a:xfrm>
            <a:off x="3268185" y="5916539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最终的作诗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model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是奇数句用左边的基础模型，偶数句的预测则使用右边的</a:t>
            </a:r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</a:rPr>
              <a:t>encoder-decoder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</a:rPr>
              <a:t>框架</a:t>
            </a:r>
            <a:endParaRPr lang="en-US" altLang="zh-CN" sz="1800" b="1" dirty="0">
              <a:solidFill>
                <a:schemeClr val="accent2">
                  <a:lumMod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68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8F9C"/>
      </a:accent1>
      <a:accent2>
        <a:srgbClr val="2A566E"/>
      </a:accent2>
      <a:accent3>
        <a:srgbClr val="D71D49"/>
      </a:accent3>
      <a:accent4>
        <a:srgbClr val="268F9C"/>
      </a:accent4>
      <a:accent5>
        <a:srgbClr val="2A566E"/>
      </a:accent5>
      <a:accent6>
        <a:srgbClr val="D71D49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404</TotalTime>
  <Words>775</Words>
  <Application>Microsoft Office PowerPoint</Application>
  <PresentationFormat>宽屏</PresentationFormat>
  <Paragraphs>89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微软雅黑</vt:lpstr>
      <vt:lpstr>Calibri</vt:lpstr>
      <vt:lpstr>Helvetica Neue</vt:lpstr>
      <vt:lpstr>等线</vt:lpstr>
      <vt:lpstr>Arial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演示文稿3</dc:title>
  <dc:creator>柚子设计</dc:creator>
  <cp:keywords>MC-PPT模板</cp:keywords>
  <cp:lastModifiedBy>杨 宝</cp:lastModifiedBy>
  <cp:revision>126</cp:revision>
  <dcterms:created xsi:type="dcterms:W3CDTF">2018-11-08T00:18:38Z</dcterms:created>
  <dcterms:modified xsi:type="dcterms:W3CDTF">2020-12-18T11:20:53Z</dcterms:modified>
  <cp:category>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